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81" r:id="rId2"/>
    <p:sldId id="277" r:id="rId3"/>
    <p:sldId id="290" r:id="rId4"/>
    <p:sldId id="278" r:id="rId5"/>
    <p:sldId id="279" r:id="rId6"/>
    <p:sldId id="257" r:id="rId7"/>
    <p:sldId id="276" r:id="rId8"/>
    <p:sldId id="280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303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40B738-46FD-4218-8015-760CAF790349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BCD250-9FBA-4C25-8A59-04CF10C36D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03F1F1-F591-4A5A-B3B5-47540A3781F7}" type="slidenum">
              <a:rPr lang="en-US"/>
              <a:pPr/>
              <a:t>1</a:t>
            </a:fld>
            <a:endParaRPr lang="en-US"/>
          </a:p>
        </p:txBody>
      </p:sp>
      <p:sp>
        <p:nvSpPr>
          <p:cNvPr id="13107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3660" y="4343290"/>
            <a:ext cx="5030683" cy="411531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DA36DC-27ED-4B73-B038-ECE0519F37EC}" type="slidenum">
              <a:rPr lang="en-US"/>
              <a:pPr/>
              <a:t>3</a:t>
            </a:fld>
            <a:endParaRPr lang="en-US"/>
          </a:p>
        </p:txBody>
      </p:sp>
      <p:sp>
        <p:nvSpPr>
          <p:cNvPr id="15667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667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3660" y="4343290"/>
            <a:ext cx="5030683" cy="411531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0604E4-F409-4075-BCAD-76F6A44ACF60}" type="slidenum">
              <a:rPr lang="en-US"/>
              <a:pPr/>
              <a:t>9</a:t>
            </a:fld>
            <a:endParaRPr lang="en-US"/>
          </a:p>
        </p:txBody>
      </p:sp>
      <p:sp>
        <p:nvSpPr>
          <p:cNvPr id="14131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3660" y="4343290"/>
            <a:ext cx="5030683" cy="411531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5CB9-2008-4D1F-8274-09C0271D47F9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66734-7DFE-4721-B233-D96420F2CE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5CB9-2008-4D1F-8274-09C0271D47F9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66734-7DFE-4721-B233-D96420F2CE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5CB9-2008-4D1F-8274-09C0271D47F9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66734-7DFE-4721-B233-D96420F2CE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5CB9-2008-4D1F-8274-09C0271D47F9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66734-7DFE-4721-B233-D96420F2CE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5CB9-2008-4D1F-8274-09C0271D47F9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66734-7DFE-4721-B233-D96420F2CE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5CB9-2008-4D1F-8274-09C0271D47F9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66734-7DFE-4721-B233-D96420F2CE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5CB9-2008-4D1F-8274-09C0271D47F9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66734-7DFE-4721-B233-D96420F2CE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5CB9-2008-4D1F-8274-09C0271D47F9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66734-7DFE-4721-B233-D96420F2CE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5CB9-2008-4D1F-8274-09C0271D47F9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66734-7DFE-4721-B233-D96420F2CE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5CB9-2008-4D1F-8274-09C0271D47F9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66734-7DFE-4721-B233-D96420F2CE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D5CB9-2008-4D1F-8274-09C0271D47F9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0766734-7DFE-4721-B233-D96420F2CE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60D5CB9-2008-4D1F-8274-09C0271D47F9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0766734-7DFE-4721-B233-D96420F2CE2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4" name="Rectangle 6"/>
          <p:cNvSpPr>
            <a:spLocks noChangeArrowheads="1"/>
          </p:cNvSpPr>
          <p:nvPr/>
        </p:nvSpPr>
        <p:spPr bwMode="auto">
          <a:xfrm>
            <a:off x="685800" y="838200"/>
            <a:ext cx="7772400" cy="914400"/>
          </a:xfrm>
          <a:prstGeom prst="rect">
            <a:avLst/>
          </a:prstGeom>
          <a:solidFill>
            <a:srgbClr val="92D050"/>
          </a:solidFill>
          <a:ln w="635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US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</a:rPr>
              <a:t>What is Risk Management?</a:t>
            </a:r>
          </a:p>
        </p:txBody>
      </p:sp>
      <p:sp>
        <p:nvSpPr>
          <p:cNvPr id="130056" name="Rectangle 8"/>
          <p:cNvSpPr>
            <a:spLocks noChangeArrowheads="1"/>
          </p:cNvSpPr>
          <p:nvPr/>
        </p:nvSpPr>
        <p:spPr bwMode="auto">
          <a:xfrm>
            <a:off x="683568" y="3018656"/>
            <a:ext cx="7772400" cy="914400"/>
          </a:xfrm>
          <a:prstGeom prst="rect">
            <a:avLst/>
          </a:prstGeom>
          <a:solidFill>
            <a:srgbClr val="A03030"/>
          </a:solidFill>
          <a:ln w="635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3200" b="1" dirty="0">
                <a:ln w="50800"/>
                <a:solidFill>
                  <a:schemeClr val="bg1">
                    <a:shade val="50000"/>
                  </a:schemeClr>
                </a:solidFill>
                <a:latin typeface="Tahoma" pitchFamily="34" charset="0"/>
              </a:rPr>
              <a:t>Who uses Risk Management?</a:t>
            </a:r>
          </a:p>
        </p:txBody>
      </p:sp>
      <p:sp>
        <p:nvSpPr>
          <p:cNvPr id="130057" name="Rectangle 9"/>
          <p:cNvSpPr>
            <a:spLocks noChangeArrowheads="1"/>
          </p:cNvSpPr>
          <p:nvPr/>
        </p:nvSpPr>
        <p:spPr bwMode="auto">
          <a:xfrm>
            <a:off x="688032" y="1916832"/>
            <a:ext cx="7772400" cy="914400"/>
          </a:xfrm>
          <a:prstGeom prst="rect">
            <a:avLst/>
          </a:prstGeom>
          <a:gradFill rotWithShape="0">
            <a:gsLst>
              <a:gs pos="0">
                <a:srgbClr val="99CCFF"/>
              </a:gs>
              <a:gs pos="100000">
                <a:srgbClr val="6699FF"/>
              </a:gs>
            </a:gsLst>
            <a:lin ang="5400000" scaled="1"/>
          </a:gradFill>
          <a:ln w="6350">
            <a:solidFill>
              <a:schemeClr val="tx2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ahoma" pitchFamily="34" charset="0"/>
              </a:rPr>
              <a:t>Cause factors </a:t>
            </a:r>
            <a:endParaRPr lang="en-US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ahoma" pitchFamily="34" charset="0"/>
            </a:endParaRPr>
          </a:p>
        </p:txBody>
      </p:sp>
      <p:sp>
        <p:nvSpPr>
          <p:cNvPr id="130058" name="Rectangle 10"/>
          <p:cNvSpPr>
            <a:spLocks noChangeArrowheads="1"/>
          </p:cNvSpPr>
          <p:nvPr/>
        </p:nvSpPr>
        <p:spPr bwMode="auto">
          <a:xfrm>
            <a:off x="685800" y="4038600"/>
            <a:ext cx="7772400" cy="914400"/>
          </a:xfrm>
          <a:prstGeom prst="rect">
            <a:avLst/>
          </a:prstGeom>
          <a:gradFill rotWithShape="0">
            <a:gsLst>
              <a:gs pos="0">
                <a:srgbClr val="99CCFF"/>
              </a:gs>
              <a:gs pos="100000">
                <a:srgbClr val="FF0000"/>
              </a:gs>
            </a:gsLst>
            <a:lin ang="5400000" scaled="1"/>
          </a:gradFill>
          <a:ln w="635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US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ahoma" pitchFamily="34" charset="0"/>
              </a:rPr>
              <a:t>Risk management plan </a:t>
            </a:r>
            <a:endParaRPr lang="en-US" sz="32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30064" name="Rectangle 16"/>
          <p:cNvSpPr>
            <a:spLocks noChangeArrowheads="1"/>
          </p:cNvSpPr>
          <p:nvPr/>
        </p:nvSpPr>
        <p:spPr bwMode="auto">
          <a:xfrm>
            <a:off x="685800" y="5105400"/>
            <a:ext cx="7772400" cy="914400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ahoma" pitchFamily="34" charset="0"/>
              </a:rPr>
              <a:t>Risk management strategy </a:t>
            </a:r>
            <a:endParaRPr 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ransition spd="slow" advTm="30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0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30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30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30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30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4" grpId="0" animBg="1" autoUpdateAnimBg="0"/>
      <p:bldP spid="130056" grpId="0" animBg="1" autoUpdateAnimBg="0"/>
      <p:bldP spid="130057" grpId="0" animBg="1" autoUpdateAnimBg="0"/>
      <p:bldP spid="130058" grpId="0" animBg="1" autoUpdateAnimBg="0"/>
      <p:bldP spid="130064" grpId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3608" y="2826802"/>
            <a:ext cx="69127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Identifying and documenting events that pose a risk to the outcome of a project is</a:t>
            </a:r>
          </a:p>
          <a:p>
            <a:r>
              <a:rPr lang="en-US" sz="2400" dirty="0"/>
              <a:t>just the first step. It is equally important to monitor all risks on a scheduled basis</a:t>
            </a:r>
          </a:p>
          <a:p>
            <a:r>
              <a:rPr lang="en-US" sz="2400" dirty="0"/>
              <a:t>by a risk management team, and reported on in the project status report.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83768" y="1321604"/>
            <a:ext cx="3888432" cy="5232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b="1" dirty="0" smtClean="0"/>
              <a:t>Risk</a:t>
            </a:r>
            <a:r>
              <a:rPr lang="en-US" sz="2800" dirty="0" smtClean="0"/>
              <a:t> management plan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4699010"/>
            <a:ext cx="66967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dirty="0"/>
              <a:t>• Risk Identification</a:t>
            </a:r>
          </a:p>
          <a:p>
            <a:r>
              <a:rPr lang="en-US" dirty="0"/>
              <a:t>• Risk Assessment</a:t>
            </a:r>
          </a:p>
          <a:p>
            <a:r>
              <a:rPr lang="en-US" dirty="0"/>
              <a:t>• Risk Mitigation</a:t>
            </a:r>
          </a:p>
          <a:p>
            <a:r>
              <a:rPr lang="en-US" dirty="0"/>
              <a:t>• Risk Contingency Planning</a:t>
            </a:r>
          </a:p>
          <a:p>
            <a:r>
              <a:rPr lang="en-US" dirty="0"/>
              <a:t>• Risk Tracking and Reporting</a:t>
            </a:r>
          </a:p>
        </p:txBody>
      </p:sp>
      <p:sp>
        <p:nvSpPr>
          <p:cNvPr id="3" name="Rectangle 2"/>
          <p:cNvSpPr/>
          <p:nvPr/>
        </p:nvSpPr>
        <p:spPr>
          <a:xfrm>
            <a:off x="467544" y="2229832"/>
            <a:ext cx="71287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This plan documents the processes, tools and procedures that will be used to</a:t>
            </a:r>
          </a:p>
          <a:p>
            <a:r>
              <a:rPr lang="en-US" sz="2000" dirty="0"/>
              <a:t>manage and control those events that could have a negative impact on </a:t>
            </a:r>
            <a:r>
              <a:rPr lang="en-US" sz="2000" dirty="0" smtClean="0"/>
              <a:t>the project</a:t>
            </a:r>
            <a:r>
              <a:rPr lang="en-US" sz="2000" dirty="0"/>
              <a:t>. It’s the controlling document for</a:t>
            </a:r>
          </a:p>
          <a:p>
            <a:r>
              <a:rPr lang="en-US" sz="2000" dirty="0"/>
              <a:t>managing and controlling all project risks.</a:t>
            </a:r>
          </a:p>
        </p:txBody>
      </p:sp>
      <p:sp>
        <p:nvSpPr>
          <p:cNvPr id="6" name="Rectangle 5"/>
          <p:cNvSpPr/>
          <p:nvPr/>
        </p:nvSpPr>
        <p:spPr>
          <a:xfrm>
            <a:off x="467544" y="4365104"/>
            <a:ext cx="2383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This plan will address:</a:t>
            </a:r>
          </a:p>
        </p:txBody>
      </p:sp>
      <p:sp>
        <p:nvSpPr>
          <p:cNvPr id="7" name="Rectangle 6"/>
          <p:cNvSpPr/>
          <p:nvPr/>
        </p:nvSpPr>
        <p:spPr>
          <a:xfrm>
            <a:off x="539552" y="1340768"/>
            <a:ext cx="66450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Purpose of the plan (risk management plan )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1412776"/>
            <a:ext cx="69127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The responsibility for managing risk is shared amongst all the stakeholders of </a:t>
            </a:r>
            <a:r>
              <a:rPr lang="en-US" sz="2000" dirty="0" smtClean="0"/>
              <a:t>the  project</a:t>
            </a:r>
            <a:r>
              <a:rPr lang="en-US" sz="2000" dirty="0"/>
              <a:t>.</a:t>
            </a:r>
          </a:p>
        </p:txBody>
      </p:sp>
      <p:sp>
        <p:nvSpPr>
          <p:cNvPr id="3" name="Rectangle 2"/>
          <p:cNvSpPr/>
          <p:nvPr/>
        </p:nvSpPr>
        <p:spPr>
          <a:xfrm>
            <a:off x="395536" y="2420888"/>
            <a:ext cx="7848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Risk </a:t>
            </a:r>
            <a:r>
              <a:rPr lang="en-US" dirty="0" smtClean="0"/>
              <a:t>Identification                                                            All </a:t>
            </a:r>
            <a:r>
              <a:rPr lang="en-US" dirty="0"/>
              <a:t>project stakeholders</a:t>
            </a:r>
          </a:p>
          <a:p>
            <a:r>
              <a:rPr lang="en-US" dirty="0"/>
              <a:t>Risk </a:t>
            </a:r>
            <a:r>
              <a:rPr lang="en-US" dirty="0" smtClean="0"/>
              <a:t>Registry                                                                     </a:t>
            </a:r>
            <a:r>
              <a:rPr lang="en-US" dirty="0"/>
              <a:t>Project Manager</a:t>
            </a:r>
          </a:p>
          <a:p>
            <a:r>
              <a:rPr lang="en-US" dirty="0"/>
              <a:t>Risk Assessment </a:t>
            </a:r>
            <a:r>
              <a:rPr lang="en-US" dirty="0" smtClean="0"/>
              <a:t>                                                             All </a:t>
            </a:r>
            <a:r>
              <a:rPr lang="en-US" dirty="0"/>
              <a:t>project stakeholders</a:t>
            </a:r>
          </a:p>
          <a:p>
            <a:r>
              <a:rPr lang="en-US" dirty="0"/>
              <a:t>Risk </a:t>
            </a:r>
            <a:r>
              <a:rPr lang="en-US" dirty="0" smtClean="0"/>
              <a:t>Statements                                                              Project </a:t>
            </a:r>
            <a:r>
              <a:rPr lang="en-US" dirty="0"/>
              <a:t>Manager(s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/>
              <a:t>Risk Response Options Identification </a:t>
            </a:r>
            <a:r>
              <a:rPr lang="en-US" dirty="0" smtClean="0"/>
              <a:t>                         All </a:t>
            </a:r>
            <a:r>
              <a:rPr lang="en-US" dirty="0"/>
              <a:t>project stakeholders</a:t>
            </a:r>
          </a:p>
          <a:p>
            <a:r>
              <a:rPr lang="en-US" dirty="0" smtClean="0"/>
              <a:t>Risk </a:t>
            </a:r>
            <a:r>
              <a:rPr lang="en-US" dirty="0"/>
              <a:t>Contingency Planning </a:t>
            </a:r>
            <a:r>
              <a:rPr lang="en-US" dirty="0" smtClean="0"/>
              <a:t>                                           Project </a:t>
            </a:r>
            <a:r>
              <a:rPr lang="en-US" dirty="0"/>
              <a:t>Manager(s)</a:t>
            </a:r>
          </a:p>
          <a:p>
            <a:r>
              <a:rPr lang="en-US" dirty="0"/>
              <a:t>Risk Response </a:t>
            </a:r>
            <a:r>
              <a:rPr lang="en-US" dirty="0" smtClean="0"/>
              <a:t>Management                                         </a:t>
            </a:r>
            <a:r>
              <a:rPr lang="en-US" dirty="0"/>
              <a:t>Project Managers</a:t>
            </a:r>
          </a:p>
          <a:p>
            <a:r>
              <a:rPr lang="en-US" dirty="0"/>
              <a:t>Risk Reporting </a:t>
            </a:r>
            <a:r>
              <a:rPr lang="en-US" dirty="0" smtClean="0"/>
              <a:t>                                                                Project </a:t>
            </a:r>
            <a:r>
              <a:rPr lang="en-US" dirty="0"/>
              <a:t>Manager</a:t>
            </a:r>
          </a:p>
        </p:txBody>
      </p:sp>
      <p:sp>
        <p:nvSpPr>
          <p:cNvPr id="5" name="Rectangle 4"/>
          <p:cNvSpPr/>
          <p:nvPr/>
        </p:nvSpPr>
        <p:spPr>
          <a:xfrm>
            <a:off x="395536" y="980728"/>
            <a:ext cx="2481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 Risk Responsibilities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5576" y="899428"/>
            <a:ext cx="2664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/>
              <a:t>Risk Assessment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38336" y="1556792"/>
            <a:ext cx="6858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Risk assessment is the act of determining the probability that a risk will occur and the</a:t>
            </a:r>
          </a:p>
          <a:p>
            <a:r>
              <a:rPr lang="en-US" dirty="0"/>
              <a:t>impact that event would have, should it occur. This is basically a “cause and effect”</a:t>
            </a:r>
          </a:p>
          <a:p>
            <a:r>
              <a:rPr lang="en-US" dirty="0"/>
              <a:t>analysis. The “cause” is the event that might occur, while the “effect” is the potential</a:t>
            </a:r>
          </a:p>
          <a:p>
            <a:r>
              <a:rPr lang="en-US" dirty="0"/>
              <a:t>impact to a project, should the event occur.</a:t>
            </a:r>
          </a:p>
        </p:txBody>
      </p:sp>
      <p:sp>
        <p:nvSpPr>
          <p:cNvPr id="4" name="Rectangle 3"/>
          <p:cNvSpPr/>
          <p:nvPr/>
        </p:nvSpPr>
        <p:spPr>
          <a:xfrm>
            <a:off x="648072" y="3789040"/>
            <a:ext cx="7092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Assessment of a risk involves two factors. First is the probability which is the measure </a:t>
            </a:r>
            <a:r>
              <a:rPr lang="en-US" dirty="0" smtClean="0"/>
              <a:t>of certainty </a:t>
            </a:r>
            <a:r>
              <a:rPr lang="en-US" dirty="0"/>
              <a:t>that an event, or risk, will occur.</a:t>
            </a:r>
          </a:p>
        </p:txBody>
      </p:sp>
      <p:sp>
        <p:nvSpPr>
          <p:cNvPr id="6" name="Rectangle 5"/>
          <p:cNvSpPr/>
          <p:nvPr/>
        </p:nvSpPr>
        <p:spPr>
          <a:xfrm>
            <a:off x="683568" y="4820959"/>
            <a:ext cx="7344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second factor is estimate of the impact on the project. This can be </a:t>
            </a:r>
            <a:r>
              <a:rPr lang="en-US" dirty="0" smtClean="0"/>
              <a:t>a somewhat subjective </a:t>
            </a:r>
            <a:r>
              <a:rPr lang="en-US" dirty="0"/>
              <a:t>assessment, but should be quantified whenever possible.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55977" y="755412"/>
            <a:ext cx="22376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/>
              <a:t>Risk Response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792088" y="1403484"/>
            <a:ext cx="7020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For each identified risk, a response must be identified.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755576" y="1772816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best possible </a:t>
            </a:r>
            <a:r>
              <a:rPr lang="en-US" dirty="0" smtClean="0"/>
              <a:t>assessment of </a:t>
            </a:r>
            <a:r>
              <a:rPr lang="en-US" dirty="0"/>
              <a:t>the risk and description of the response options in order to select the right response </a:t>
            </a:r>
            <a:r>
              <a:rPr lang="en-US" dirty="0" smtClean="0"/>
              <a:t>for each </a:t>
            </a:r>
            <a:r>
              <a:rPr lang="en-US" dirty="0"/>
              <a:t>risk. The probability of the risk event occurring and the impacts will be the basis </a:t>
            </a:r>
            <a:r>
              <a:rPr lang="en-US" dirty="0" smtClean="0"/>
              <a:t>for determining </a:t>
            </a:r>
            <a:r>
              <a:rPr lang="en-US" dirty="0"/>
              <a:t>the degree to which the actions to mitigate the risk should be </a:t>
            </a:r>
            <a:r>
              <a:rPr lang="en-US" dirty="0" smtClean="0"/>
              <a:t>taken.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11560" y="3645024"/>
            <a:ext cx="81003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 smtClean="0"/>
              <a:t>    Risk Mitigation </a:t>
            </a:r>
          </a:p>
          <a:p>
            <a:endParaRPr lang="en-US" b="1" i="1" dirty="0"/>
          </a:p>
          <a:p>
            <a:r>
              <a:rPr lang="en-US" dirty="0"/>
              <a:t>Risk mitigation involves two steps:</a:t>
            </a:r>
          </a:p>
          <a:p>
            <a:r>
              <a:rPr lang="en-US" dirty="0"/>
              <a:t>• Identifying the various activities, or steps, to reduce the probability and/or</a:t>
            </a:r>
          </a:p>
          <a:p>
            <a:r>
              <a:rPr lang="en-US" dirty="0"/>
              <a:t>impact of an adverse risk.</a:t>
            </a:r>
          </a:p>
          <a:p>
            <a:r>
              <a:rPr lang="en-US" dirty="0"/>
              <a:t>• Creation of a Contingency Plan to deal with the risk should it occur.</a:t>
            </a:r>
          </a:p>
          <a:p>
            <a:r>
              <a:rPr lang="en-US" dirty="0"/>
              <a:t>Taking early steps to reduce the probability of an adverse risk occurring may be more</a:t>
            </a:r>
          </a:p>
          <a:p>
            <a:r>
              <a:rPr lang="en-US" dirty="0"/>
              <a:t>effective and less costly than repairing the damage after a risk has occurred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854" y="827420"/>
            <a:ext cx="40961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/>
              <a:t>Risk Contingency Planning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467544" y="1497558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Contingency planning is the act of preparing a plan, or a series of activities, should an</a:t>
            </a:r>
          </a:p>
          <a:p>
            <a:r>
              <a:rPr lang="en-US" dirty="0"/>
              <a:t>adverse risk occur. Having a contingency plan in place forces the project team to think </a:t>
            </a:r>
            <a:r>
              <a:rPr lang="en-US" dirty="0" smtClean="0"/>
              <a:t>in advance </a:t>
            </a:r>
            <a:r>
              <a:rPr lang="en-US" dirty="0"/>
              <a:t>as to a course of action if a risk event takes place.</a:t>
            </a:r>
          </a:p>
        </p:txBody>
      </p:sp>
      <p:sp>
        <p:nvSpPr>
          <p:cNvPr id="5" name="Rectangle 4"/>
          <p:cNvSpPr/>
          <p:nvPr/>
        </p:nvSpPr>
        <p:spPr>
          <a:xfrm>
            <a:off x="467544" y="2965008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• Identify the contingency plan tasks (or steps) that can be performed to</a:t>
            </a:r>
          </a:p>
          <a:p>
            <a:r>
              <a:rPr lang="en-US" dirty="0"/>
              <a:t>implement the mitigation strategy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• Identify the necessary resources such as money, equipment and labor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• Develop a contingency plan schedule. Since the date the plan will be</a:t>
            </a:r>
          </a:p>
          <a:p>
            <a:r>
              <a:rPr lang="en-US" dirty="0"/>
              <a:t>implemented is unknown, this schedule will be in the format of day 1, day 2,</a:t>
            </a:r>
          </a:p>
          <a:p>
            <a:r>
              <a:rPr lang="en-US" dirty="0"/>
              <a:t>day 3, etc., rather than containing specific start and end dates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• Define emergency notification and escalation procedures, if appropriate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• Develop contingency plan training materials, if appropriate</a:t>
            </a:r>
            <a:r>
              <a:rPr lang="en-US" dirty="0" smtClean="0"/>
              <a:t>.</a:t>
            </a:r>
          </a:p>
          <a:p>
            <a:r>
              <a:rPr lang="en-US" dirty="0" smtClean="0"/>
              <a:t>• </a:t>
            </a:r>
            <a:r>
              <a:rPr lang="en-US" dirty="0"/>
              <a:t>Review and update contingency plans if necessary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• Publish the plan(s) and distribute the plan(s) to management and those directly</a:t>
            </a:r>
          </a:p>
          <a:p>
            <a:r>
              <a:rPr lang="en-US" dirty="0"/>
              <a:t>involved in executing the plan(s).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7584" y="1281534"/>
            <a:ext cx="76328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The project risk manager will document the risk factor and the mitigating strategy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 these documents can be used for the future project . 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755576" y="692696"/>
            <a:ext cx="3600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/>
              <a:t>Tracking and Reporting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52450" y="1047750"/>
            <a:ext cx="8267700" cy="4991100"/>
            <a:chOff x="348" y="660"/>
            <a:chExt cx="5208" cy="3144"/>
          </a:xfrm>
        </p:grpSpPr>
        <p:sp>
          <p:nvSpPr>
            <p:cNvPr id="7172" name="Rectangle 2"/>
            <p:cNvSpPr>
              <a:spLocks noChangeArrowheads="1"/>
            </p:cNvSpPr>
            <p:nvPr/>
          </p:nvSpPr>
          <p:spPr bwMode="auto">
            <a:xfrm>
              <a:off x="348" y="1320"/>
              <a:ext cx="5208" cy="2484"/>
            </a:xfrm>
            <a:prstGeom prst="rect">
              <a:avLst/>
            </a:prstGeom>
            <a:noFill/>
            <a:ln w="12699">
              <a:noFill/>
              <a:miter lim="800000"/>
              <a:headEnd/>
              <a:tailEnd/>
            </a:ln>
          </p:spPr>
          <p:txBody>
            <a:bodyPr lIns="90488" tIns="44450" rIns="90488" bIns="44450"/>
            <a:lstStyle/>
            <a:p>
              <a:pPr marL="342900" indent="-342900">
                <a:lnSpc>
                  <a:spcPct val="85000"/>
                </a:lnSpc>
                <a:spcBef>
                  <a:spcPct val="45000"/>
                </a:spcBef>
                <a:buClr>
                  <a:schemeClr val="tx2"/>
                </a:buClr>
                <a:buSzPct val="80000"/>
                <a:buFont typeface="Wingdings" pitchFamily="2" charset="2"/>
                <a:buChar char="l"/>
              </a:pPr>
              <a:r>
                <a:rPr lang="en-US" sz="2800" b="1" i="1" dirty="0"/>
                <a:t>Risk Management </a:t>
              </a:r>
              <a:r>
                <a:rPr lang="en-US" sz="2800" b="1" dirty="0"/>
                <a:t>- the process of identifying and controlling hazards to protect the force.</a:t>
              </a:r>
            </a:p>
            <a:p>
              <a:pPr marL="742950" lvl="1" indent="-285750">
                <a:lnSpc>
                  <a:spcPct val="85000"/>
                </a:lnSpc>
                <a:spcBef>
                  <a:spcPct val="45000"/>
                </a:spcBef>
                <a:buClr>
                  <a:schemeClr val="tx2"/>
                </a:buClr>
                <a:buSzPct val="60000"/>
                <a:buFont typeface="Wingdings" pitchFamily="2" charset="2"/>
                <a:buChar char="u"/>
              </a:pPr>
              <a:r>
                <a:rPr lang="en-US" sz="2800" b="1" dirty="0"/>
                <a:t>It’s five steps represent a logical thought process from which users develop tools, techniques, and procedures for applying risk management in their areas of responsibility.</a:t>
              </a:r>
            </a:p>
            <a:p>
              <a:pPr marL="742950" lvl="1" indent="-285750">
                <a:lnSpc>
                  <a:spcPct val="85000"/>
                </a:lnSpc>
                <a:spcBef>
                  <a:spcPct val="45000"/>
                </a:spcBef>
                <a:buClr>
                  <a:schemeClr val="tx2"/>
                </a:buClr>
                <a:buSzPct val="60000"/>
                <a:buFont typeface="Wingdings" pitchFamily="2" charset="2"/>
                <a:buChar char="u"/>
              </a:pPr>
              <a:r>
                <a:rPr lang="en-US" sz="2800" b="1" dirty="0"/>
                <a:t>It is a closed-loop process applicable to any situation and environment.</a:t>
              </a:r>
            </a:p>
          </p:txBody>
        </p:sp>
        <p:sp>
          <p:nvSpPr>
            <p:cNvPr id="7173" name="Rectangle 3"/>
            <p:cNvSpPr>
              <a:spLocks noChangeArrowheads="1"/>
            </p:cNvSpPr>
            <p:nvPr/>
          </p:nvSpPr>
          <p:spPr bwMode="auto">
            <a:xfrm>
              <a:off x="492" y="660"/>
              <a:ext cx="4896" cy="384"/>
            </a:xfrm>
            <a:prstGeom prst="rect">
              <a:avLst/>
            </a:prstGeom>
            <a:noFill/>
            <a:ln w="12699">
              <a:noFill/>
              <a:miter lim="800000"/>
              <a:headEnd/>
              <a:tailEnd/>
            </a:ln>
          </p:spPr>
          <p:txBody>
            <a:bodyPr lIns="90488" tIns="44450" rIns="90488" bIns="44450" anchor="ctr"/>
            <a:lstStyle/>
            <a:p>
              <a:pPr algn="ctr"/>
              <a:r>
                <a:rPr lang="en-US" sz="4000" b="1" i="1" dirty="0"/>
                <a:t>Key Definitions</a:t>
              </a:r>
            </a:p>
          </p:txBody>
        </p:sp>
      </p:grpSp>
      <p:sp>
        <p:nvSpPr>
          <p:cNvPr id="7171" name="Rectangle 5"/>
          <p:cNvSpPr>
            <a:spLocks noChangeArrowheads="1"/>
          </p:cNvSpPr>
          <p:nvPr/>
        </p:nvSpPr>
        <p:spPr bwMode="auto">
          <a:xfrm>
            <a:off x="8558213" y="6589713"/>
            <a:ext cx="539750" cy="24130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1000" b="1" i="1"/>
              <a:t>TSP-5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1" name="AutoShape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34400" y="5943600"/>
            <a:ext cx="457200" cy="457200"/>
          </a:xfrm>
          <a:prstGeom prst="actionButtonForwardNex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1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Next</a:t>
            </a:r>
          </a:p>
        </p:txBody>
      </p:sp>
      <p:sp>
        <p:nvSpPr>
          <p:cNvPr id="155652" name="Rectangle 4"/>
          <p:cNvSpPr>
            <a:spLocks noChangeArrowheads="1"/>
          </p:cNvSpPr>
          <p:nvPr/>
        </p:nvSpPr>
        <p:spPr bwMode="auto">
          <a:xfrm>
            <a:off x="611560" y="827112"/>
            <a:ext cx="7772400" cy="5410200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56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14400" y="762000"/>
            <a:ext cx="6934200" cy="762000"/>
          </a:xfrm>
        </p:spPr>
        <p:txBody>
          <a:bodyPr/>
          <a:lstStyle/>
          <a:p>
            <a:pPr marL="114300" indent="-114300">
              <a:spcBef>
                <a:spcPct val="10000"/>
              </a:spcBef>
              <a:buFontTx/>
              <a:buNone/>
            </a:pPr>
            <a:r>
              <a:rPr lang="en-US" b="1">
                <a:solidFill>
                  <a:srgbClr val="990033"/>
                </a:solidFill>
                <a:latin typeface="Comic Sans MS" pitchFamily="66" charset="0"/>
              </a:rPr>
              <a:t>The </a:t>
            </a:r>
            <a:r>
              <a:rPr lang="en-US" b="1">
                <a:solidFill>
                  <a:srgbClr val="000066"/>
                </a:solidFill>
                <a:latin typeface="Comic Sans MS" pitchFamily="66" charset="0"/>
              </a:rPr>
              <a:t>basic process steps are:</a:t>
            </a:r>
            <a:endParaRPr lang="en-US" b="1">
              <a:latin typeface="Comic Sans MS" pitchFamily="66" charset="0"/>
            </a:endParaRPr>
          </a:p>
        </p:txBody>
      </p:sp>
      <p:sp>
        <p:nvSpPr>
          <p:cNvPr id="155654" name="Rectangle 6"/>
          <p:cNvSpPr>
            <a:spLocks noChangeArrowheads="1"/>
          </p:cNvSpPr>
          <p:nvPr/>
        </p:nvSpPr>
        <p:spPr bwMode="auto">
          <a:xfrm>
            <a:off x="685800" y="3810000"/>
            <a:ext cx="7620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10000"/>
              </a:spcBef>
              <a:buFontTx/>
              <a:buNone/>
            </a:pPr>
            <a:endParaRPr lang="en-US" sz="2800" b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55677" name="Rectangle 29"/>
          <p:cNvSpPr>
            <a:spLocks noChangeArrowheads="1"/>
          </p:cNvSpPr>
          <p:nvPr/>
        </p:nvSpPr>
        <p:spPr bwMode="auto">
          <a:xfrm>
            <a:off x="2590800" y="1676400"/>
            <a:ext cx="4572000" cy="533400"/>
          </a:xfrm>
          <a:prstGeom prst="rect">
            <a:avLst/>
          </a:prstGeom>
          <a:solidFill>
            <a:schemeClr val="hlink"/>
          </a:solidFill>
          <a:ln w="635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US" sz="2800">
                <a:solidFill>
                  <a:schemeClr val="tx1"/>
                </a:solidFill>
                <a:latin typeface="Comic Sans MS" pitchFamily="66" charset="0"/>
              </a:rPr>
              <a:t>Establish the context</a:t>
            </a:r>
          </a:p>
        </p:txBody>
      </p:sp>
      <p:sp>
        <p:nvSpPr>
          <p:cNvPr id="155678" name="Rectangle 30"/>
          <p:cNvSpPr>
            <a:spLocks noChangeArrowheads="1"/>
          </p:cNvSpPr>
          <p:nvPr/>
        </p:nvSpPr>
        <p:spPr bwMode="auto">
          <a:xfrm>
            <a:off x="1905000" y="2514600"/>
            <a:ext cx="4572000" cy="533400"/>
          </a:xfrm>
          <a:prstGeom prst="rect">
            <a:avLst/>
          </a:prstGeom>
          <a:solidFill>
            <a:srgbClr val="B2B2B2"/>
          </a:solidFill>
          <a:ln w="635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US" sz="2800">
                <a:solidFill>
                  <a:schemeClr val="tx1"/>
                </a:solidFill>
                <a:latin typeface="Comic Sans MS" pitchFamily="66" charset="0"/>
              </a:rPr>
              <a:t>Identify the risks</a:t>
            </a:r>
          </a:p>
        </p:txBody>
      </p:sp>
      <p:sp>
        <p:nvSpPr>
          <p:cNvPr id="155679" name="Rectangle 31"/>
          <p:cNvSpPr>
            <a:spLocks noChangeArrowheads="1"/>
          </p:cNvSpPr>
          <p:nvPr/>
        </p:nvSpPr>
        <p:spPr bwMode="auto">
          <a:xfrm>
            <a:off x="2590800" y="3352800"/>
            <a:ext cx="4572000" cy="533400"/>
          </a:xfrm>
          <a:prstGeom prst="rect">
            <a:avLst/>
          </a:prstGeom>
          <a:solidFill>
            <a:srgbClr val="CCFF99"/>
          </a:solidFill>
          <a:ln w="635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US" sz="2800">
                <a:solidFill>
                  <a:schemeClr val="tx1"/>
                </a:solidFill>
                <a:latin typeface="Comic Sans MS" pitchFamily="66" charset="0"/>
              </a:rPr>
              <a:t>Analyse the risks</a:t>
            </a:r>
          </a:p>
        </p:txBody>
      </p:sp>
      <p:sp>
        <p:nvSpPr>
          <p:cNvPr id="155680" name="Rectangle 32"/>
          <p:cNvSpPr>
            <a:spLocks noChangeArrowheads="1"/>
          </p:cNvSpPr>
          <p:nvPr/>
        </p:nvSpPr>
        <p:spPr bwMode="auto">
          <a:xfrm>
            <a:off x="1905000" y="4191000"/>
            <a:ext cx="4572000" cy="533400"/>
          </a:xfrm>
          <a:prstGeom prst="rect">
            <a:avLst/>
          </a:prstGeom>
          <a:solidFill>
            <a:srgbClr val="CCFFFF"/>
          </a:solidFill>
          <a:ln w="635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US" sz="2800">
                <a:solidFill>
                  <a:schemeClr val="tx1"/>
                </a:solidFill>
                <a:latin typeface="Comic Sans MS" pitchFamily="66" charset="0"/>
              </a:rPr>
              <a:t>Evaluate the risks</a:t>
            </a:r>
          </a:p>
        </p:txBody>
      </p:sp>
      <p:sp>
        <p:nvSpPr>
          <p:cNvPr id="155681" name="Rectangle 33"/>
          <p:cNvSpPr>
            <a:spLocks noChangeArrowheads="1"/>
          </p:cNvSpPr>
          <p:nvPr/>
        </p:nvSpPr>
        <p:spPr bwMode="auto">
          <a:xfrm>
            <a:off x="2590800" y="5029200"/>
            <a:ext cx="4572000" cy="533400"/>
          </a:xfrm>
          <a:prstGeom prst="rect">
            <a:avLst/>
          </a:prstGeom>
          <a:solidFill>
            <a:srgbClr val="FFFF99"/>
          </a:solidFill>
          <a:ln w="635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US" sz="2800">
                <a:solidFill>
                  <a:schemeClr val="tx1"/>
                </a:solidFill>
                <a:latin typeface="Comic Sans MS" pitchFamily="66" charset="0"/>
              </a:rPr>
              <a:t>Treat the risks</a:t>
            </a:r>
          </a:p>
        </p:txBody>
      </p:sp>
    </p:spTree>
  </p:cSld>
  <p:clrMapOvr>
    <a:masterClrMapping/>
  </p:clrMapOvr>
  <p:transition spd="slow" advTm="60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5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55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5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55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55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5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1" grpId="0" animBg="1" autoUpdateAnimBg="0"/>
      <p:bldP spid="155653" grpId="0" build="p" autoUpdateAnimBg="0" advAuto="1000"/>
      <p:bldP spid="155677" grpId="0" animBg="1" autoUpdateAnimBg="0"/>
      <p:bldP spid="155678" grpId="0" animBg="1" autoUpdateAnimBg="0"/>
      <p:bldP spid="155679" grpId="0" animBg="1" autoUpdateAnimBg="0"/>
      <p:bldP spid="155680" grpId="0" animBg="1" autoUpdateAnimBg="0"/>
      <p:bldP spid="155681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009650" y="1276350"/>
            <a:ext cx="7353300" cy="4286250"/>
            <a:chOff x="636" y="804"/>
            <a:chExt cx="4632" cy="2700"/>
          </a:xfrm>
        </p:grpSpPr>
        <p:sp>
          <p:nvSpPr>
            <p:cNvPr id="8196" name="Rectangle 2"/>
            <p:cNvSpPr>
              <a:spLocks noChangeArrowheads="1"/>
            </p:cNvSpPr>
            <p:nvPr/>
          </p:nvSpPr>
          <p:spPr bwMode="auto">
            <a:xfrm>
              <a:off x="636" y="1416"/>
              <a:ext cx="4632" cy="2088"/>
            </a:xfrm>
            <a:prstGeom prst="rect">
              <a:avLst/>
            </a:prstGeom>
            <a:noFill/>
            <a:ln w="12699">
              <a:noFill/>
              <a:miter lim="800000"/>
              <a:headEnd/>
              <a:tailEnd/>
            </a:ln>
          </p:spPr>
          <p:txBody>
            <a:bodyPr lIns="90488" tIns="44450" rIns="90488" bIns="44450"/>
            <a:lstStyle/>
            <a:p>
              <a:pPr marL="342900" indent="-342900">
                <a:lnSpc>
                  <a:spcPct val="85000"/>
                </a:lnSpc>
                <a:spcBef>
                  <a:spcPct val="45000"/>
                </a:spcBef>
                <a:buClr>
                  <a:schemeClr val="tx2"/>
                </a:buClr>
                <a:buSzPct val="80000"/>
                <a:buFont typeface="Wingdings" pitchFamily="2" charset="2"/>
                <a:buChar char="l"/>
              </a:pPr>
              <a:r>
                <a:rPr lang="en-US" sz="2800" b="1" i="1" dirty="0"/>
                <a:t>Hazard</a:t>
              </a:r>
              <a:r>
                <a:rPr lang="en-US" sz="2800" b="1" dirty="0"/>
                <a:t> - any real or potential condition   that can cause injury, illness or death of personnel, or damage to, or loss of equipment or property, or mission degradation</a:t>
              </a:r>
              <a:r>
                <a:rPr lang="en-US" sz="2800" b="1" dirty="0" smtClean="0"/>
                <a:t>.</a:t>
              </a:r>
              <a:endParaRPr lang="en-US" sz="2800" b="1" dirty="0"/>
            </a:p>
            <a:p>
              <a:pPr marL="342900" indent="-342900">
                <a:lnSpc>
                  <a:spcPct val="85000"/>
                </a:lnSpc>
                <a:spcBef>
                  <a:spcPct val="45000"/>
                </a:spcBef>
                <a:buClr>
                  <a:schemeClr val="tx2"/>
                </a:buClr>
                <a:buSzPct val="80000"/>
                <a:buFont typeface="Wingdings" pitchFamily="2" charset="2"/>
                <a:buChar char="l"/>
              </a:pPr>
              <a:r>
                <a:rPr lang="en-US" sz="2800" b="1" i="1" dirty="0"/>
                <a:t>Risk</a:t>
              </a:r>
              <a:r>
                <a:rPr lang="en-US" sz="2800" b="1" dirty="0"/>
                <a:t> - chance of hazard or bad consequences; exposure to chance of injury or loss. </a:t>
              </a:r>
            </a:p>
          </p:txBody>
        </p:sp>
        <p:sp>
          <p:nvSpPr>
            <p:cNvPr id="8197" name="Rectangle 3"/>
            <p:cNvSpPr>
              <a:spLocks noChangeArrowheads="1"/>
            </p:cNvSpPr>
            <p:nvPr/>
          </p:nvSpPr>
          <p:spPr bwMode="auto">
            <a:xfrm>
              <a:off x="1656" y="804"/>
              <a:ext cx="2640" cy="384"/>
            </a:xfrm>
            <a:prstGeom prst="rect">
              <a:avLst/>
            </a:prstGeom>
            <a:noFill/>
            <a:ln w="12699">
              <a:noFill/>
              <a:miter lim="800000"/>
              <a:headEnd/>
              <a:tailEnd/>
            </a:ln>
          </p:spPr>
          <p:txBody>
            <a:bodyPr lIns="90488" tIns="44450" rIns="90488" bIns="44450" anchor="ctr"/>
            <a:lstStyle/>
            <a:p>
              <a:pPr algn="ctr"/>
              <a:r>
                <a:rPr lang="en-US" sz="4000" b="1" i="1" dirty="0"/>
                <a:t>Key Definitions</a:t>
              </a:r>
            </a:p>
          </p:txBody>
        </p:sp>
      </p:grpSp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8558213" y="6623050"/>
            <a:ext cx="539750" cy="24130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1000" b="1" i="1"/>
              <a:t>TSP-6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04800" y="1047750"/>
            <a:ext cx="8534400" cy="4914900"/>
            <a:chOff x="192" y="660"/>
            <a:chExt cx="5376" cy="3096"/>
          </a:xfrm>
        </p:grpSpPr>
        <p:sp>
          <p:nvSpPr>
            <p:cNvPr id="9220" name="Rectangle 2"/>
            <p:cNvSpPr>
              <a:spLocks noChangeArrowheads="1"/>
            </p:cNvSpPr>
            <p:nvPr/>
          </p:nvSpPr>
          <p:spPr bwMode="auto">
            <a:xfrm>
              <a:off x="192" y="1356"/>
              <a:ext cx="5376" cy="2400"/>
            </a:xfrm>
            <a:prstGeom prst="rect">
              <a:avLst/>
            </a:prstGeom>
            <a:noFill/>
            <a:ln w="12699">
              <a:noFill/>
              <a:miter lim="800000"/>
              <a:headEnd/>
              <a:tailEnd/>
            </a:ln>
          </p:spPr>
          <p:txBody>
            <a:bodyPr lIns="90488" tIns="44450" rIns="90488" bIns="44450"/>
            <a:lstStyle/>
            <a:p>
              <a:pPr marL="342900" indent="-342900">
                <a:lnSpc>
                  <a:spcPct val="85000"/>
                </a:lnSpc>
                <a:spcBef>
                  <a:spcPct val="50000"/>
                </a:spcBef>
                <a:buClr>
                  <a:schemeClr val="tx2"/>
                </a:buClr>
                <a:buSzPct val="80000"/>
                <a:buFont typeface="Wingdings" pitchFamily="2" charset="2"/>
                <a:buChar char="l"/>
              </a:pPr>
              <a:r>
                <a:rPr lang="en-US" sz="2800" b="1" i="1" dirty="0"/>
                <a:t>Risk level </a:t>
              </a:r>
              <a:r>
                <a:rPr lang="en-US" sz="2800" b="1" dirty="0"/>
                <a:t>is expressed in terms of hazard probability and severity.</a:t>
              </a:r>
            </a:p>
            <a:p>
              <a:pPr marL="742950" lvl="1" indent="-285750">
                <a:lnSpc>
                  <a:spcPct val="85000"/>
                </a:lnSpc>
                <a:spcBef>
                  <a:spcPct val="50000"/>
                </a:spcBef>
                <a:buClr>
                  <a:schemeClr val="tx2"/>
                </a:buClr>
                <a:buSzPct val="60000"/>
                <a:buFont typeface="Wingdings" pitchFamily="2" charset="2"/>
                <a:buChar char="u"/>
              </a:pPr>
              <a:r>
                <a:rPr lang="en-US" sz="2800" b="1" i="1" dirty="0"/>
                <a:t>Probability</a:t>
              </a:r>
              <a:r>
                <a:rPr lang="en-US" sz="2800" b="1" dirty="0"/>
                <a:t> - the likelihood that an event will occur.</a:t>
              </a:r>
            </a:p>
            <a:p>
              <a:pPr marL="742950" lvl="1" indent="-285750">
                <a:lnSpc>
                  <a:spcPct val="85000"/>
                </a:lnSpc>
                <a:spcBef>
                  <a:spcPct val="50000"/>
                </a:spcBef>
                <a:buClr>
                  <a:schemeClr val="tx2"/>
                </a:buClr>
                <a:buSzPct val="60000"/>
                <a:buFont typeface="Wingdings" pitchFamily="2" charset="2"/>
                <a:buChar char="u"/>
              </a:pPr>
              <a:r>
                <a:rPr lang="en-US" sz="2800" b="1" i="1" dirty="0"/>
                <a:t>Severity</a:t>
              </a:r>
              <a:r>
                <a:rPr lang="en-US" sz="2800" b="1" dirty="0"/>
                <a:t> - the expected consequence of an  event in terms of  degree of injury, property damage, or other mission impairing factors    (loss of combat power, etc..,) that could occur.</a:t>
              </a:r>
            </a:p>
          </p:txBody>
        </p:sp>
        <p:sp>
          <p:nvSpPr>
            <p:cNvPr id="9221" name="Rectangle 3"/>
            <p:cNvSpPr>
              <a:spLocks noChangeArrowheads="1"/>
            </p:cNvSpPr>
            <p:nvPr/>
          </p:nvSpPr>
          <p:spPr bwMode="auto">
            <a:xfrm>
              <a:off x="1602" y="660"/>
              <a:ext cx="2556" cy="444"/>
            </a:xfrm>
            <a:prstGeom prst="rect">
              <a:avLst/>
            </a:prstGeom>
            <a:noFill/>
            <a:ln w="12699">
              <a:noFill/>
              <a:miter lim="800000"/>
              <a:headEnd/>
              <a:tailEnd/>
            </a:ln>
          </p:spPr>
          <p:txBody>
            <a:bodyPr lIns="90488" tIns="44450" rIns="90488" bIns="44450" anchor="ctr"/>
            <a:lstStyle/>
            <a:p>
              <a:pPr algn="ctr"/>
              <a:r>
                <a:rPr lang="en-US" sz="4000" b="1" i="1" dirty="0"/>
                <a:t>Key Definitions</a:t>
              </a:r>
            </a:p>
          </p:txBody>
        </p:sp>
      </p:grpSp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8588375" y="6592888"/>
            <a:ext cx="539750" cy="24130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1000" b="1" i="1"/>
              <a:t>TSP-7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44405" y="1052736"/>
            <a:ext cx="34050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i="1" dirty="0" smtClean="0"/>
              <a:t>CAUSE FACTORS</a:t>
            </a:r>
            <a:endParaRPr lang="en-US" sz="3200" b="1" i="1" dirty="0"/>
          </a:p>
        </p:txBody>
      </p:sp>
      <p:sp>
        <p:nvSpPr>
          <p:cNvPr id="3" name="Rectangle 2"/>
          <p:cNvSpPr/>
          <p:nvPr/>
        </p:nvSpPr>
        <p:spPr>
          <a:xfrm>
            <a:off x="395536" y="2060848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sz="2400" b="1" i="1" dirty="0" smtClean="0"/>
              <a:t>Human Error - </a:t>
            </a:r>
            <a:r>
              <a:rPr lang="en-US" sz="2400" b="1" dirty="0" smtClean="0"/>
              <a:t>an individual’s actions or performance is different than what is required and results in or contributes to an accident.</a:t>
            </a:r>
          </a:p>
          <a:p>
            <a:endParaRPr lang="en-US" sz="2400" b="1" dirty="0" smtClean="0"/>
          </a:p>
          <a:p>
            <a:pPr>
              <a:buFontTx/>
              <a:buChar char="•"/>
            </a:pPr>
            <a:r>
              <a:rPr lang="en-US" sz="2400" b="1" i="1" dirty="0" smtClean="0"/>
              <a:t>Material Failure/Malfunction - </a:t>
            </a:r>
            <a:r>
              <a:rPr lang="en-US" sz="2400" b="1" dirty="0" smtClean="0"/>
              <a:t>a fault in the equipment that keeps it from working as designed, therefore causing or contributing to an accident.</a:t>
            </a:r>
          </a:p>
          <a:p>
            <a:endParaRPr lang="en-US" sz="2400" b="1" dirty="0" smtClean="0"/>
          </a:p>
          <a:p>
            <a:pPr>
              <a:buFontTx/>
              <a:buChar char="•"/>
            </a:pPr>
            <a:r>
              <a:rPr lang="en-US" sz="2400" b="1" i="1" dirty="0" smtClean="0"/>
              <a:t>Environmental Conditions - </a:t>
            </a:r>
            <a:r>
              <a:rPr lang="en-US" sz="2400" b="1" dirty="0" smtClean="0"/>
              <a:t>any natural or manmade surroundings that negatively affect performance of individuals, equipment or materials and causes or contributes to an accident.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ext Box 1026"/>
          <p:cNvSpPr txBox="1">
            <a:spLocks noChangeArrowheads="1"/>
          </p:cNvSpPr>
          <p:nvPr/>
        </p:nvSpPr>
        <p:spPr bwMode="auto">
          <a:xfrm>
            <a:off x="762000" y="685800"/>
            <a:ext cx="2819400" cy="64135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/>
              <a:t>CAUSES:</a:t>
            </a:r>
          </a:p>
        </p:txBody>
      </p:sp>
      <p:sp>
        <p:nvSpPr>
          <p:cNvPr id="115715" name="Text Box 1027"/>
          <p:cNvSpPr txBox="1">
            <a:spLocks noChangeArrowheads="1"/>
          </p:cNvSpPr>
          <p:nvPr/>
        </p:nvSpPr>
        <p:spPr bwMode="auto">
          <a:xfrm>
            <a:off x="3581400" y="762000"/>
            <a:ext cx="4876800" cy="1311275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b="1" dirty="0"/>
              <a:t>HUMAN ERROR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b="1" dirty="0"/>
              <a:t>MATERIAL FAILURE/MALFUNCTION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b="1" dirty="0"/>
              <a:t>ENVIRONMENTAL CONDITIONS</a:t>
            </a:r>
            <a:endParaRPr lang="en-US" dirty="0"/>
          </a:p>
        </p:txBody>
      </p:sp>
      <p:sp>
        <p:nvSpPr>
          <p:cNvPr id="115716" name="Text Box 1028"/>
          <p:cNvSpPr txBox="1">
            <a:spLocks noChangeArrowheads="1"/>
          </p:cNvSpPr>
          <p:nvPr/>
        </p:nvSpPr>
        <p:spPr bwMode="auto">
          <a:xfrm>
            <a:off x="457200" y="2667000"/>
            <a:ext cx="8534400" cy="64135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/>
              <a:t>UNDERLYING SOURCES OF CAUSES</a:t>
            </a:r>
            <a:endParaRPr lang="en-US" sz="3600" dirty="0"/>
          </a:p>
        </p:txBody>
      </p:sp>
      <p:sp>
        <p:nvSpPr>
          <p:cNvPr id="115717" name="Text Box 1029"/>
          <p:cNvSpPr txBox="1">
            <a:spLocks noChangeArrowheads="1"/>
          </p:cNvSpPr>
          <p:nvPr/>
        </p:nvSpPr>
        <p:spPr bwMode="auto">
          <a:xfrm>
            <a:off x="3886200" y="3581400"/>
            <a:ext cx="3276600" cy="2682875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b="1" dirty="0"/>
              <a:t>INDIVIDUAL FAILURE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b="1" dirty="0"/>
              <a:t>LEADER FAILURE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b="1" dirty="0"/>
              <a:t>TRAINING FAILURE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b="1" dirty="0"/>
              <a:t>STANDARDS FAILURE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b="1" dirty="0"/>
              <a:t>SUPPORT FAILURE</a:t>
            </a:r>
            <a:endParaRPr lang="en-US" dirty="0"/>
          </a:p>
          <a:p>
            <a:pPr>
              <a:spcBef>
                <a:spcPct val="50000"/>
              </a:spcBef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5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15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5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5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57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57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57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57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57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57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57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57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4" grpId="0" autoUpdateAnimBg="0"/>
      <p:bldP spid="115715" grpId="0" build="p" autoUpdateAnimBg="0"/>
      <p:bldP spid="115716" grpId="0" autoUpdateAnimBg="0"/>
      <p:bldP spid="115717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922338" y="825500"/>
            <a:ext cx="7251700" cy="5172075"/>
            <a:chOff x="581" y="520"/>
            <a:chExt cx="4568" cy="3258"/>
          </a:xfrm>
        </p:grpSpPr>
        <p:sp>
          <p:nvSpPr>
            <p:cNvPr id="21509" name="Rectangle 2"/>
            <p:cNvSpPr>
              <a:spLocks noChangeArrowheads="1"/>
            </p:cNvSpPr>
            <p:nvPr/>
          </p:nvSpPr>
          <p:spPr bwMode="auto">
            <a:xfrm>
              <a:off x="1215" y="1632"/>
              <a:ext cx="3331" cy="2146"/>
            </a:xfrm>
            <a:prstGeom prst="rect">
              <a:avLst/>
            </a:prstGeom>
            <a:noFill/>
            <a:ln w="12699">
              <a:noFill/>
              <a:miter lim="800000"/>
              <a:headEnd/>
              <a:tailEnd/>
            </a:ln>
          </p:spPr>
          <p:txBody>
            <a:bodyPr lIns="90488" tIns="44450" rIns="90488" bIns="44450"/>
            <a:lstStyle/>
            <a:p>
              <a:pPr marL="342900" indent="-342900">
                <a:lnSpc>
                  <a:spcPct val="85000"/>
                </a:lnSpc>
                <a:spcBef>
                  <a:spcPct val="45000"/>
                </a:spcBef>
                <a:buClr>
                  <a:schemeClr val="tx1"/>
                </a:buClr>
                <a:buSzPct val="80000"/>
                <a:buFont typeface="Wingdings" pitchFamily="2" charset="2"/>
                <a:buChar char="l"/>
              </a:pPr>
              <a:r>
                <a:rPr lang="en-US" sz="3600" b="1"/>
                <a:t>Brain Storming</a:t>
              </a:r>
            </a:p>
            <a:p>
              <a:pPr marL="342900" indent="-342900">
                <a:lnSpc>
                  <a:spcPct val="85000"/>
                </a:lnSpc>
                <a:spcBef>
                  <a:spcPct val="45000"/>
                </a:spcBef>
                <a:buClr>
                  <a:schemeClr val="tx1"/>
                </a:buClr>
                <a:buSzPct val="80000"/>
                <a:buFont typeface="Wingdings" pitchFamily="2" charset="2"/>
                <a:buChar char="l"/>
              </a:pPr>
              <a:r>
                <a:rPr lang="en-US" sz="3600" b="1"/>
                <a:t>Experts</a:t>
              </a:r>
            </a:p>
            <a:p>
              <a:pPr marL="342900" indent="-342900">
                <a:lnSpc>
                  <a:spcPct val="85000"/>
                </a:lnSpc>
                <a:spcBef>
                  <a:spcPct val="45000"/>
                </a:spcBef>
                <a:buClr>
                  <a:schemeClr val="tx1"/>
                </a:buClr>
                <a:buSzPct val="80000"/>
                <a:buFont typeface="Wingdings" pitchFamily="2" charset="2"/>
                <a:buChar char="l"/>
              </a:pPr>
              <a:r>
                <a:rPr lang="en-US" sz="3600" b="1"/>
                <a:t>Publications</a:t>
              </a:r>
            </a:p>
            <a:p>
              <a:pPr marL="342900" indent="-342900">
                <a:lnSpc>
                  <a:spcPct val="85000"/>
                </a:lnSpc>
                <a:spcBef>
                  <a:spcPct val="45000"/>
                </a:spcBef>
                <a:buClr>
                  <a:schemeClr val="tx1"/>
                </a:buClr>
                <a:buSzPct val="80000"/>
                <a:buFont typeface="Wingdings" pitchFamily="2" charset="2"/>
                <a:buChar char="l"/>
              </a:pPr>
              <a:r>
                <a:rPr lang="en-US" sz="3600" b="1"/>
                <a:t>Accident Information</a:t>
              </a:r>
            </a:p>
            <a:p>
              <a:pPr marL="342900" indent="-342900">
                <a:lnSpc>
                  <a:spcPct val="85000"/>
                </a:lnSpc>
                <a:spcBef>
                  <a:spcPct val="45000"/>
                </a:spcBef>
                <a:buClr>
                  <a:schemeClr val="tx1"/>
                </a:buClr>
                <a:buSzPct val="80000"/>
                <a:buFont typeface="Wingdings" pitchFamily="2" charset="2"/>
                <a:buChar char="l"/>
              </a:pPr>
              <a:r>
                <a:rPr lang="en-US" sz="3600" b="1"/>
                <a:t>Scenario Thinking</a:t>
              </a:r>
            </a:p>
          </p:txBody>
        </p:sp>
        <p:sp>
          <p:nvSpPr>
            <p:cNvPr id="21510" name="Rectangle 3"/>
            <p:cNvSpPr>
              <a:spLocks noChangeArrowheads="1"/>
            </p:cNvSpPr>
            <p:nvPr/>
          </p:nvSpPr>
          <p:spPr bwMode="auto">
            <a:xfrm>
              <a:off x="581" y="520"/>
              <a:ext cx="4568" cy="1051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90488" tIns="44450" rIns="90488" bIns="44450" anchor="ctr"/>
            <a:lstStyle/>
            <a:p>
              <a:pPr algn="ctr"/>
              <a:r>
                <a:rPr lang="en-US" sz="4000" b="1" i="1" dirty="0"/>
                <a:t>Detection </a:t>
              </a:r>
              <a:br>
                <a:rPr lang="en-US" sz="4000" b="1" i="1" dirty="0"/>
              </a:br>
              <a:r>
                <a:rPr lang="en-US" sz="4000" b="1" i="1" dirty="0"/>
                <a:t>Resources and Techniques</a:t>
              </a:r>
            </a:p>
          </p:txBody>
        </p:sp>
      </p:grpSp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4610100" y="1876425"/>
            <a:ext cx="4000500" cy="472440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08" name="Rectangle 6"/>
          <p:cNvSpPr>
            <a:spLocks noChangeArrowheads="1"/>
          </p:cNvSpPr>
          <p:nvPr/>
        </p:nvSpPr>
        <p:spPr bwMode="auto">
          <a:xfrm>
            <a:off x="8518525" y="6575425"/>
            <a:ext cx="609600" cy="241300"/>
          </a:xfrm>
          <a:prstGeom prst="rect">
            <a:avLst/>
          </a:prstGeom>
          <a:noFill/>
          <a:ln w="12699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1000" b="1" i="1"/>
              <a:t>TSP-14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2" name="Rectangle 4"/>
          <p:cNvSpPr>
            <a:spLocks noChangeArrowheads="1"/>
          </p:cNvSpPr>
          <p:nvPr/>
        </p:nvSpPr>
        <p:spPr bwMode="auto">
          <a:xfrm>
            <a:off x="685800" y="899120"/>
            <a:ext cx="7772400" cy="5410200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0294" name="Rectangle 6"/>
          <p:cNvSpPr>
            <a:spLocks noGrp="1" noChangeArrowheads="1"/>
          </p:cNvSpPr>
          <p:nvPr>
            <p:ph idx="1"/>
          </p:nvPr>
        </p:nvSpPr>
        <p:spPr>
          <a:xfrm>
            <a:off x="533400" y="1828800"/>
            <a:ext cx="4724400" cy="4114800"/>
          </a:xfrm>
        </p:spPr>
        <p:txBody>
          <a:bodyPr/>
          <a:lstStyle/>
          <a:p>
            <a:pPr>
              <a:spcBef>
                <a:spcPct val="30000"/>
              </a:spcBef>
              <a:spcAft>
                <a:spcPct val="30000"/>
              </a:spcAft>
              <a:buFontTx/>
              <a:buNone/>
            </a:pPr>
            <a:r>
              <a:rPr lang="en-US" sz="3600" b="1" dirty="0">
                <a:latin typeface="Comic Sans MS" pitchFamily="66" charset="0"/>
              </a:rPr>
              <a:t>   </a:t>
            </a:r>
            <a:r>
              <a:rPr lang="en-US" sz="2600" b="1" dirty="0">
                <a:latin typeface="Comic Sans MS" pitchFamily="66" charset="0"/>
              </a:rPr>
              <a:t>Risk Management practices are widely used in public and the private sectors, covering a wide range of activities or operations.</a:t>
            </a:r>
          </a:p>
          <a:p>
            <a:pPr>
              <a:spcBef>
                <a:spcPct val="30000"/>
              </a:spcBef>
              <a:spcAft>
                <a:spcPct val="30000"/>
              </a:spcAft>
              <a:buFontTx/>
              <a:buNone/>
            </a:pPr>
            <a:r>
              <a:rPr lang="en-US" sz="2600" b="1" dirty="0">
                <a:latin typeface="Comic Sans MS" pitchFamily="66" charset="0"/>
              </a:rPr>
              <a:t>              </a:t>
            </a:r>
            <a:r>
              <a:rPr lang="en-US" sz="2600" b="1" dirty="0">
                <a:solidFill>
                  <a:srgbClr val="000066"/>
                </a:solidFill>
                <a:latin typeface="Comic Sans MS" pitchFamily="66" charset="0"/>
              </a:rPr>
              <a:t>These include:</a:t>
            </a:r>
            <a:r>
              <a:rPr lang="en-US" sz="2600" b="1" dirty="0">
                <a:latin typeface="Comic Sans MS" pitchFamily="66" charset="0"/>
              </a:rPr>
              <a:t>  </a:t>
            </a:r>
          </a:p>
        </p:txBody>
      </p:sp>
      <p:sp>
        <p:nvSpPr>
          <p:cNvPr id="140295" name="Rectangle 7"/>
          <p:cNvSpPr>
            <a:spLocks noChangeArrowheads="1"/>
          </p:cNvSpPr>
          <p:nvPr/>
        </p:nvSpPr>
        <p:spPr bwMode="auto">
          <a:xfrm>
            <a:off x="685800" y="908720"/>
            <a:ext cx="7772400" cy="914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Who uses Risk Management?</a:t>
            </a:r>
          </a:p>
        </p:txBody>
      </p:sp>
      <p:sp>
        <p:nvSpPr>
          <p:cNvPr id="140296" name="Rectangle 8"/>
          <p:cNvSpPr>
            <a:spLocks noChangeArrowheads="1"/>
          </p:cNvSpPr>
          <p:nvPr/>
        </p:nvSpPr>
        <p:spPr bwMode="auto">
          <a:xfrm>
            <a:off x="685800" y="3810000"/>
            <a:ext cx="7620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10000"/>
              </a:spcBef>
              <a:buFontTx/>
              <a:buNone/>
            </a:pPr>
            <a:endParaRPr lang="en-US" sz="2800" b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40297" name="Rectangle 9"/>
          <p:cNvSpPr>
            <a:spLocks noChangeArrowheads="1"/>
          </p:cNvSpPr>
          <p:nvPr/>
        </p:nvSpPr>
        <p:spPr bwMode="auto">
          <a:xfrm>
            <a:off x="5562600" y="1905000"/>
            <a:ext cx="2667000" cy="39624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sz="2600" dirty="0">
                <a:solidFill>
                  <a:srgbClr val="990033"/>
                </a:solidFill>
                <a:latin typeface="Comic Sans MS" pitchFamily="66" charset="0"/>
              </a:rPr>
              <a:t>Finance and Investment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sz="2600" dirty="0">
                <a:solidFill>
                  <a:srgbClr val="990033"/>
                </a:solidFill>
                <a:latin typeface="Comic Sans MS" pitchFamily="66" charset="0"/>
              </a:rPr>
              <a:t>Insurance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sz="2600" dirty="0">
                <a:solidFill>
                  <a:srgbClr val="990033"/>
                </a:solidFill>
                <a:latin typeface="Comic Sans MS" pitchFamily="66" charset="0"/>
              </a:rPr>
              <a:t>Health Care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sz="2600" dirty="0">
                <a:solidFill>
                  <a:srgbClr val="990033"/>
                </a:solidFill>
                <a:latin typeface="Comic Sans MS" pitchFamily="66" charset="0"/>
              </a:rPr>
              <a:t>Public Institutions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sz="2600" dirty="0">
                <a:solidFill>
                  <a:srgbClr val="990033"/>
                </a:solidFill>
                <a:latin typeface="Comic Sans MS" pitchFamily="66" charset="0"/>
              </a:rPr>
              <a:t>Governments</a:t>
            </a:r>
            <a:r>
              <a:rPr lang="en-US" sz="3200" dirty="0">
                <a:solidFill>
                  <a:schemeClr val="tx1"/>
                </a:solidFill>
                <a:latin typeface="Comic Sans MS" pitchFamily="66" charset="0"/>
              </a:rPr>
              <a:t>  </a:t>
            </a:r>
          </a:p>
        </p:txBody>
      </p:sp>
    </p:spTree>
  </p:cSld>
  <p:clrMapOvr>
    <a:masterClrMapping/>
  </p:clrMapOvr>
  <p:transition spd="slow" advTm="6000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4" presetClass="entr" presetSubtype="3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40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40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40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029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029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15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0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0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000"/>
                            </p:stCondLst>
                            <p:childTnLst>
                              <p:par>
                                <p:cTn id="32" presetID="2" presetClass="entr" presetSubtype="2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02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02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5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02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02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02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02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9500"/>
                            </p:stCondLst>
                            <p:childTnLst>
                              <p:par>
                                <p:cTn id="47" presetID="2" presetClass="entr" presetSubtype="2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02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02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2" grpId="0" animBg="1"/>
      <p:bldP spid="140294" grpId="0" build="p" autoUpdateAnimBg="0" advAuto="6000"/>
      <p:bldP spid="140295" grpId="0" animBg="1" autoUpdateAnimBg="0"/>
      <p:bldP spid="140297" grpId="0" build="p" animBg="1" autoUpdateAnimBg="0" advAuto="400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105</TotalTime>
  <Words>1015</Words>
  <Application>Microsoft Office PowerPoint</Application>
  <PresentationFormat>On-screen Show (4:3)</PresentationFormat>
  <Paragraphs>120</Paragraphs>
  <Slides>16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iyad</dc:creator>
  <cp:lastModifiedBy>iyad</cp:lastModifiedBy>
  <cp:revision>12</cp:revision>
  <dcterms:created xsi:type="dcterms:W3CDTF">2012-04-11T16:45:30Z</dcterms:created>
  <dcterms:modified xsi:type="dcterms:W3CDTF">2012-04-11T18:54:39Z</dcterms:modified>
</cp:coreProperties>
</file>